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  <p:sldMasterId id="2147483676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57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1074" y="12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9DA938-AA12-4215-84A6-A98F73E0EDB4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57964-FB5D-4C54-807A-DFCAD4E6304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959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https://www.flickr.com/photos/looksgood/26261252551/in/album-72157616680829287/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F57964-FB5D-4C54-807A-DFCAD4E6304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645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https://en.wikipedia.org/wiki/X86-64</a:t>
            </a:r>
          </a:p>
          <a:p>
            <a:r>
              <a:rPr lang="en-US" dirty="0"/>
              <a:t>https://en.wikipedia.org/wiki/IA-64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F57964-FB5D-4C54-807A-DFCAD4E6304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01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https://eli.thegreenplace.net/2011/09/06/stack-frame-layout-on-x86-64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F57964-FB5D-4C54-807A-DFCAD4E6304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606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F57964-FB5D-4C54-807A-DFCAD4E6304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6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24;p1">
            <a:extLst>
              <a:ext uri="{FF2B5EF4-FFF2-40B4-BE49-F238E27FC236}">
                <a16:creationId xmlns:a16="http://schemas.microsoft.com/office/drawing/2014/main" id="{16EB49CC-7440-4171-8BFB-612CB8BAA58B}"/>
              </a:ext>
            </a:extLst>
          </p:cNvPr>
          <p:cNvSpPr/>
          <p:nvPr/>
        </p:nvSpPr>
        <p:spPr>
          <a:xfrm rot="16200000">
            <a:off x="3799868" y="-1534136"/>
            <a:ext cx="4592270" cy="1219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1000">
                <a:srgbClr val="000000">
                  <a:alpha val="29803"/>
                </a:srgbClr>
              </a:gs>
              <a:gs pos="35000">
                <a:srgbClr val="000000">
                  <a:alpha val="45882"/>
                </a:srgbClr>
              </a:gs>
              <a:gs pos="100000">
                <a:srgbClr val="000000">
                  <a:alpha val="8980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" name="Google Shape;126;p1">
            <a:extLst>
              <a:ext uri="{FF2B5EF4-FFF2-40B4-BE49-F238E27FC236}">
                <a16:creationId xmlns:a16="http://schemas.microsoft.com/office/drawing/2014/main" id="{31FAF9B3-2FD7-4F75-A48E-F76E881F6360}"/>
              </a:ext>
            </a:extLst>
          </p:cNvPr>
          <p:cNvSpPr/>
          <p:nvPr/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125;p1">
            <a:extLst>
              <a:ext uri="{FF2B5EF4-FFF2-40B4-BE49-F238E27FC236}">
                <a16:creationId xmlns:a16="http://schemas.microsoft.com/office/drawing/2014/main" id="{1C1A8729-4657-4A53-B7C6-F7023B8840A3}"/>
              </a:ext>
            </a:extLst>
          </p:cNvPr>
          <p:cNvSpPr txBox="1">
            <a:spLocks noGrp="1"/>
          </p:cNvSpPr>
          <p:nvPr>
            <p:ph type="ctrTitle" idx="4294967295" hasCustomPrompt="1"/>
          </p:nvPr>
        </p:nvSpPr>
        <p:spPr>
          <a:xfrm>
            <a:off x="404553" y="3091928"/>
            <a:ext cx="9078562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>
              <a:defRPr/>
            </a:lvl1pPr>
          </a:lstStyle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venir"/>
              <a:buNone/>
            </a:pPr>
            <a:r>
              <a:rPr lang="en-US" dirty="0"/>
              <a:t>Click to add title</a:t>
            </a:r>
            <a:endParaRPr dirty="0"/>
          </a:p>
        </p:txBody>
      </p:sp>
      <p:sp>
        <p:nvSpPr>
          <p:cNvPr id="12" name="Google Shape;127;p1">
            <a:extLst>
              <a:ext uri="{FF2B5EF4-FFF2-40B4-BE49-F238E27FC236}">
                <a16:creationId xmlns:a16="http://schemas.microsoft.com/office/drawing/2014/main" id="{6E4C75BB-8300-4769-95E8-EF5A9E0D099A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04553" y="5624945"/>
            <a:ext cx="9078562" cy="592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</a:pPr>
            <a:r>
              <a:rPr lang="en-US" sz="1100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5256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 preserve="1">
  <p:cSld name="Pictur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0"/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00"/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00"/>
          <p:cNvSpPr txBox="1"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venir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0" name="Google Shape;100;p100"/>
          <p:cNvSpPr>
            <a:spLocks noGrp="1"/>
          </p:cNvSpPr>
          <p:nvPr>
            <p:ph type="pic" idx="2"/>
          </p:nvPr>
        </p:nvSpPr>
        <p:spPr>
          <a:xfrm>
            <a:off x="4965192" y="1161288"/>
            <a:ext cx="6729984" cy="4645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101" name="Google Shape;101;p100"/>
          <p:cNvSpPr txBox="1">
            <a:spLocks noGrp="1"/>
          </p:cNvSpPr>
          <p:nvPr>
            <p:ph type="body" idx="1"/>
          </p:nvPr>
        </p:nvSpPr>
        <p:spPr>
          <a:xfrm>
            <a:off x="868680" y="3438144"/>
            <a:ext cx="3099816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Google Shape;102;p100"/>
          <p:cNvSpPr txBox="1">
            <a:spLocks noGrp="1"/>
          </p:cNvSpPr>
          <p:nvPr>
            <p:ph type="dt" idx="10"/>
          </p:nvPr>
        </p:nvSpPr>
        <p:spPr>
          <a:xfrm>
            <a:off x="868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1A2DD348-5287-48AD-86C4-F111AD4848EC}" type="datetime1">
              <a:rPr lang="en-US" smtClean="0"/>
              <a:t>3/16/2021</a:t>
            </a:fld>
            <a:endParaRPr dirty="0"/>
          </a:p>
        </p:txBody>
      </p:sp>
      <p:sp>
        <p:nvSpPr>
          <p:cNvPr id="103" name="Google Shape;103;p10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104" name="Google Shape;104;p10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3524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 preserve="1">
  <p:cSld name="Title and Vertical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7" name="Google Shape;107;p10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8" name="Google Shape;108;p10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95F2B656-0888-4CE2-81C0-F370B7F74978}" type="datetime1">
              <a:rPr lang="en-US" smtClean="0"/>
              <a:t>3/16/2021</a:t>
            </a:fld>
            <a:endParaRPr dirty="0"/>
          </a:p>
        </p:txBody>
      </p:sp>
      <p:sp>
        <p:nvSpPr>
          <p:cNvPr id="109" name="Google Shape;109;p10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110" name="Google Shape;110;p10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4707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 preserve="1">
  <p:cSld name="Vertical Title and 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3" name="Google Shape;113;p10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4" name="Google Shape;114;p10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34A779B7-F4EF-4D04-8BE9-40EB7D7C309D}" type="datetime1">
              <a:rPr lang="en-US" smtClean="0"/>
              <a:t>3/16/2021</a:t>
            </a:fld>
            <a:endParaRPr dirty="0"/>
          </a:p>
        </p:txBody>
      </p:sp>
      <p:sp>
        <p:nvSpPr>
          <p:cNvPr id="115" name="Google Shape;115;p10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116" name="Google Shape;116;p10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1269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4"/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C9C7BB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94"/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94"/>
          <p:cNvSpPr txBox="1"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venir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9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BD96A91A-7995-4790-9761-F7B8686B1187}" type="datetime1">
              <a:rPr lang="en-US" smtClean="0"/>
              <a:t>3/16/2021</a:t>
            </a:fld>
            <a:endParaRPr dirty="0"/>
          </a:p>
        </p:txBody>
      </p:sp>
      <p:sp>
        <p:nvSpPr>
          <p:cNvPr id="43" name="Google Shape;43;p9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44" name="Google Shape;44;p9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4716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Title and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3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93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93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93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4" name="Google Shape;34;p93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10168128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Google Shape;35;p93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26679DED-3B46-4325-9CCD-2BECB403B145}" type="datetime1">
              <a:rPr lang="en-US" smtClean="0"/>
              <a:t>3/16/2021</a:t>
            </a:fld>
            <a:endParaRPr dirty="0"/>
          </a:p>
        </p:txBody>
      </p:sp>
      <p:sp>
        <p:nvSpPr>
          <p:cNvPr id="36" name="Google Shape;36;p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37" name="Google Shape;37;p93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2901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1"/>
          <p:cNvSpPr txBox="1"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venir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1"/>
          <p:cNvSpPr txBox="1"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8" name="Google Shape;48;p91"/>
          <p:cNvSpPr txBox="1">
            <a:spLocks noGrp="1"/>
          </p:cNvSpPr>
          <p:nvPr>
            <p:ph type="dt" idx="10"/>
          </p:nvPr>
        </p:nvSpPr>
        <p:spPr>
          <a:xfrm>
            <a:off x="576072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F42FD659-3FC1-4542-B234-C6815F2B064B}" type="datetime1">
              <a:rPr lang="en-US" smtClean="0"/>
              <a:t>3/16/2021</a:t>
            </a:fld>
            <a:endParaRPr dirty="0"/>
          </a:p>
        </p:txBody>
      </p:sp>
      <p:sp>
        <p:nvSpPr>
          <p:cNvPr id="49" name="Google Shape;49;p9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50" name="Google Shape;50;p91"/>
          <p:cNvSpPr txBox="1">
            <a:spLocks noGrp="1"/>
          </p:cNvSpPr>
          <p:nvPr>
            <p:ph type="sldNum" idx="12"/>
          </p:nvPr>
        </p:nvSpPr>
        <p:spPr>
          <a:xfrm>
            <a:off x="8869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sp>
        <p:nvSpPr>
          <p:cNvPr id="51" name="Google Shape;51;p91"/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91"/>
          <p:cNvSpPr/>
          <p:nvPr/>
        </p:nvSpPr>
        <p:spPr>
          <a:xfrm rot="10800000" flipH="1">
            <a:off x="578652" y="4501201"/>
            <a:ext cx="11034696" cy="18288"/>
          </a:xfrm>
          <a:prstGeom prst="rect">
            <a:avLst/>
          </a:prstGeom>
          <a:solidFill>
            <a:srgbClr val="BDC9D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1373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Section Head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5"/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95"/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95"/>
          <p:cNvSpPr txBox="1"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venir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95"/>
          <p:cNvSpPr txBox="1"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Google Shape;58;p9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BAF5EE52-B6F6-4D4C-9D8F-01AF0B628D73}" type="datetime1">
              <a:rPr lang="en-US" smtClean="0"/>
              <a:t>3/16/2021</a:t>
            </a:fld>
            <a:endParaRPr dirty="0"/>
          </a:p>
        </p:txBody>
      </p:sp>
      <p:sp>
        <p:nvSpPr>
          <p:cNvPr id="59" name="Google Shape;59;p9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60" name="Google Shape;60;p9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7591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 preserve="1">
  <p:cSld name="Two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6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96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96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96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96"/>
          <p:cNvSpPr txBox="1">
            <a:spLocks noGrp="1"/>
          </p:cNvSpPr>
          <p:nvPr>
            <p:ph type="body" idx="1"/>
          </p:nvPr>
        </p:nvSpPr>
        <p:spPr>
          <a:xfrm>
            <a:off x="1115568" y="2478024"/>
            <a:ext cx="4937760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Google Shape;67;p96"/>
          <p:cNvSpPr txBox="1">
            <a:spLocks noGrp="1"/>
          </p:cNvSpPr>
          <p:nvPr>
            <p:ph type="body" idx="2"/>
          </p:nvPr>
        </p:nvSpPr>
        <p:spPr>
          <a:xfrm>
            <a:off x="6345936" y="2478024"/>
            <a:ext cx="4937760" cy="369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Google Shape;68;p96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A01AD534-2D7F-4839-87BF-1DAD708E3101}" type="datetime1">
              <a:rPr lang="en-US" smtClean="0"/>
              <a:t>3/16/2021</a:t>
            </a:fld>
            <a:endParaRPr dirty="0"/>
          </a:p>
        </p:txBody>
      </p:sp>
      <p:sp>
        <p:nvSpPr>
          <p:cNvPr id="69" name="Google Shape;69;p9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70" name="Google Shape;70;p96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779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 preserve="1">
  <p:cSld name="Comparis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7"/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97"/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97"/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97"/>
          <p:cNvSpPr txBox="1"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venir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Google Shape;76;p97"/>
          <p:cNvSpPr txBox="1"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cap="none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Google Shape;77;p97"/>
          <p:cNvSpPr txBox="1">
            <a:spLocks noGrp="1"/>
          </p:cNvSpPr>
          <p:nvPr>
            <p:ph type="body" idx="2"/>
          </p:nvPr>
        </p:nvSpPr>
        <p:spPr>
          <a:xfrm>
            <a:off x="1115568" y="3203688"/>
            <a:ext cx="4937760" cy="296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Google Shape;78;p97"/>
          <p:cNvSpPr txBox="1">
            <a:spLocks noGrp="1"/>
          </p:cNvSpPr>
          <p:nvPr>
            <p:ph type="body" idx="3"/>
          </p:nvPr>
        </p:nvSpPr>
        <p:spPr>
          <a:xfrm>
            <a:off x="6345936" y="2372650"/>
            <a:ext cx="493776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cap="none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Google Shape;79;p97"/>
          <p:cNvSpPr txBox="1">
            <a:spLocks noGrp="1"/>
          </p:cNvSpPr>
          <p:nvPr>
            <p:ph type="body" idx="4"/>
          </p:nvPr>
        </p:nvSpPr>
        <p:spPr>
          <a:xfrm>
            <a:off x="6345936" y="3203687"/>
            <a:ext cx="4937760" cy="296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Google Shape;80;p97"/>
          <p:cNvSpPr txBox="1">
            <a:spLocks noGrp="1"/>
          </p:cNvSpPr>
          <p:nvPr>
            <p:ph type="dt" idx="10"/>
          </p:nvPr>
        </p:nvSpPr>
        <p:spPr>
          <a:xfrm>
            <a:off x="1115568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56C9A529-7737-4CE7-BB43-80FCBEE67D08}" type="datetime1">
              <a:rPr lang="en-US" smtClean="0"/>
              <a:t>3/16/2021</a:t>
            </a:fld>
            <a:endParaRPr dirty="0"/>
          </a:p>
        </p:txBody>
      </p:sp>
      <p:sp>
        <p:nvSpPr>
          <p:cNvPr id="81" name="Google Shape;81;p9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82" name="Google Shape;82;p97"/>
          <p:cNvSpPr txBox="1">
            <a:spLocks noGrp="1"/>
          </p:cNvSpPr>
          <p:nvPr>
            <p:ph type="sldNum" idx="12"/>
          </p:nvPr>
        </p:nvSpPr>
        <p:spPr>
          <a:xfrm>
            <a:off x="8540496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244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FB0479C3-E35E-4229-869B-111C70CF8A16}" type="datetime1">
              <a:rPr lang="en-US" smtClean="0"/>
              <a:t>3/16/2021</a:t>
            </a:fld>
            <a:endParaRPr dirty="0"/>
          </a:p>
        </p:txBody>
      </p:sp>
      <p:sp>
        <p:nvSpPr>
          <p:cNvPr id="85" name="Google Shape;85;p9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86" name="Google Shape;86;p9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5310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 preserve="1">
  <p:cSld name="Content with Capti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9"/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E3ECF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D8D8D8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99"/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nir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99"/>
          <p:cNvSpPr txBox="1"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venir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99"/>
          <p:cNvSpPr txBox="1">
            <a:spLocks noGrp="1"/>
          </p:cNvSpPr>
          <p:nvPr>
            <p:ph type="body" idx="1"/>
          </p:nvPr>
        </p:nvSpPr>
        <p:spPr>
          <a:xfrm>
            <a:off x="4965192" y="1709928"/>
            <a:ext cx="6729984" cy="409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marL="1371600" lvl="2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2" name="Google Shape;92;p99"/>
          <p:cNvSpPr txBox="1">
            <a:spLocks noGrp="1"/>
          </p:cNvSpPr>
          <p:nvPr>
            <p:ph type="body" idx="2"/>
          </p:nvPr>
        </p:nvSpPr>
        <p:spPr>
          <a:xfrm>
            <a:off x="868680" y="3429000"/>
            <a:ext cx="3099816" cy="206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3" name="Google Shape;93;p99"/>
          <p:cNvSpPr txBox="1">
            <a:spLocks noGrp="1"/>
          </p:cNvSpPr>
          <p:nvPr>
            <p:ph type="dt" idx="10"/>
          </p:nvPr>
        </p:nvSpPr>
        <p:spPr>
          <a:xfrm>
            <a:off x="86868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E3E9E8EF-E37F-4866-90F0-7E9843A49924}" type="datetime1">
              <a:rPr lang="en-US" smtClean="0"/>
              <a:t>3/16/2021</a:t>
            </a:fld>
            <a:endParaRPr dirty="0"/>
          </a:p>
        </p:txBody>
      </p:sp>
      <p:sp>
        <p:nvSpPr>
          <p:cNvPr id="94" name="Google Shape;94;p9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95" name="Google Shape;95;p9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6389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  <a:defRPr sz="4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2" name="Google Shape;12;p9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fld id="{A48F1C4A-A4DD-4899-8E01-38994CF49BF4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13" name="Google Shape;13;p9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 lang="en-US" dirty="0"/>
          </a:p>
        </p:txBody>
      </p:sp>
      <p:sp>
        <p:nvSpPr>
          <p:cNvPr id="14" name="Google Shape;14;p9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fld id="{6FD54588-46BC-43BE-9C0E-DC5497AC63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3321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venir"/>
              <a:buNone/>
              <a:defRPr sz="4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8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810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556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26" name="Google Shape;26;p8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fld id="{7205FED4-FD42-4E6E-806C-A7AB4B302361}" type="datetime1">
              <a:rPr lang="en-US" smtClean="0"/>
              <a:t>3/16/2021</a:t>
            </a:fld>
            <a:endParaRPr dirty="0"/>
          </a:p>
        </p:txBody>
      </p:sp>
      <p:sp>
        <p:nvSpPr>
          <p:cNvPr id="27" name="Google Shape;27;p8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r>
              <a:rPr lang="en-US" dirty="0"/>
              <a:t>AUEHC</a:t>
            </a:r>
            <a:endParaRPr dirty="0"/>
          </a:p>
        </p:txBody>
      </p:sp>
      <p:sp>
        <p:nvSpPr>
          <p:cNvPr id="28" name="Google Shape;28;p8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40113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n aerial view of a city at night&#10;&#10;Description automatically generated">
            <a:extLst>
              <a:ext uri="{FF2B5EF4-FFF2-40B4-BE49-F238E27FC236}">
                <a16:creationId xmlns:a16="http://schemas.microsoft.com/office/drawing/2014/main" id="{A613EC42-D730-42AF-9BC1-B1C8D0B839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Google Shape;124;p1">
            <a:extLst>
              <a:ext uri="{FF2B5EF4-FFF2-40B4-BE49-F238E27FC236}">
                <a16:creationId xmlns:a16="http://schemas.microsoft.com/office/drawing/2014/main" id="{60D269CA-2A43-4250-8DFC-2B6AD443A069}"/>
              </a:ext>
            </a:extLst>
          </p:cNvPr>
          <p:cNvSpPr/>
          <p:nvPr/>
        </p:nvSpPr>
        <p:spPr>
          <a:xfrm rot="16200000">
            <a:off x="3799868" y="-1527916"/>
            <a:ext cx="4592270" cy="1219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1000">
                <a:srgbClr val="000000">
                  <a:alpha val="29803"/>
                </a:srgbClr>
              </a:gs>
              <a:gs pos="35000">
                <a:srgbClr val="000000">
                  <a:alpha val="45882"/>
                </a:srgbClr>
              </a:gs>
              <a:gs pos="100000">
                <a:srgbClr val="000000">
                  <a:alpha val="8980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B35DA3-AB4C-4091-B7C0-91855A6E7B3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51034" y="4010285"/>
            <a:ext cx="10515600" cy="1325563"/>
          </a:xfrm>
        </p:spPr>
        <p:txBody>
          <a:bodyPr/>
          <a:lstStyle/>
          <a:p>
            <a:r>
              <a:rPr lang="en-US" dirty="0"/>
              <a:t>x86-64 Assembly and ELF</a:t>
            </a:r>
          </a:p>
        </p:txBody>
      </p:sp>
      <p:sp>
        <p:nvSpPr>
          <p:cNvPr id="6" name="Google Shape;126;p1">
            <a:extLst>
              <a:ext uri="{FF2B5EF4-FFF2-40B4-BE49-F238E27FC236}">
                <a16:creationId xmlns:a16="http://schemas.microsoft.com/office/drawing/2014/main" id="{ED933466-E4B7-4ECA-AFC3-7FA7F886B826}"/>
              </a:ext>
            </a:extLst>
          </p:cNvPr>
          <p:cNvSpPr/>
          <p:nvPr/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6631FB-119C-4A9C-8CCD-17E10067C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34" y="5610064"/>
            <a:ext cx="9083827" cy="61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4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5D33B-75EF-489B-8A14-883199DA8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Sections vs Segments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1B458-611D-4FB2-BA47-1271F19FC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Sections are intended to provide a </a:t>
            </a:r>
            <a:r>
              <a:rPr lang="en-US" dirty="0">
                <a:solidFill>
                  <a:schemeClr val="accent4"/>
                </a:solidFill>
              </a:rPr>
              <a:t>view for the linker only</a:t>
            </a:r>
          </a:p>
          <a:p>
            <a:pPr lvl="1"/>
            <a:r>
              <a:rPr lang="en-US" dirty="0"/>
              <a:t>Optional</a:t>
            </a:r>
          </a:p>
          <a:p>
            <a:pPr lvl="1"/>
            <a:r>
              <a:rPr lang="en-US" dirty="0"/>
              <a:t>Not required if the file doesn’t need linking</a:t>
            </a:r>
          </a:p>
          <a:p>
            <a:r>
              <a:rPr lang="en-US" dirty="0"/>
              <a:t>To </a:t>
            </a:r>
            <a:r>
              <a:rPr lang="en-US" dirty="0">
                <a:solidFill>
                  <a:schemeClr val="accent4"/>
                </a:solidFill>
              </a:rPr>
              <a:t>load</a:t>
            </a:r>
            <a:r>
              <a:rPr lang="en-US" dirty="0"/>
              <a:t> and </a:t>
            </a:r>
            <a:r>
              <a:rPr lang="en-US" dirty="0">
                <a:solidFill>
                  <a:schemeClr val="accent4"/>
                </a:solidFill>
              </a:rPr>
              <a:t>execute </a:t>
            </a:r>
            <a:r>
              <a:rPr lang="en-US" dirty="0">
                <a:solidFill>
                  <a:schemeClr val="tx1"/>
                </a:solidFill>
              </a:rPr>
              <a:t>a</a:t>
            </a:r>
            <a:r>
              <a:rPr lang="en-US" dirty="0">
                <a:solidFill>
                  <a:schemeClr val="accent4"/>
                </a:solidFill>
              </a:rPr>
              <a:t> binary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segments</a:t>
            </a:r>
            <a:r>
              <a:rPr lang="en-US" dirty="0"/>
              <a:t> are used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86B08-92A2-4E28-95C0-C0E016AD85C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D0A89-E5D0-4032-8740-D8B78675142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B60F4-694D-45CC-A9C6-77E1C2C138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606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E17C6-4A6F-407D-92DD-799ED28E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x86-64 Assembly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98033B-BCA0-4AB6-86B4-4A3156F3CA9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D96A91A-7995-4790-9761-F7B8686B1187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3CE539-0C5E-4FD5-BCF4-A553DE05345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CEE6E1-4B8B-4C90-8EB5-E4B7F836A5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892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70C41-4B56-4763-945F-4B7D2D5C1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2CCE6-98D5-4BF1-A578-06AF846B8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478024"/>
            <a:ext cx="8680661" cy="369417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Originally </a:t>
            </a:r>
            <a:r>
              <a:rPr lang="en-US" dirty="0">
                <a:solidFill>
                  <a:schemeClr val="accent1"/>
                </a:solidFill>
              </a:rPr>
              <a:t>AMD64</a:t>
            </a:r>
          </a:p>
          <a:p>
            <a:pPr lvl="1"/>
            <a:r>
              <a:rPr lang="en-US" dirty="0"/>
              <a:t>Created as an </a:t>
            </a:r>
            <a:r>
              <a:rPr lang="en-US" dirty="0">
                <a:solidFill>
                  <a:schemeClr val="accent4"/>
                </a:solidFill>
              </a:rPr>
              <a:t>alternative</a:t>
            </a:r>
            <a:r>
              <a:rPr lang="en-US" dirty="0"/>
              <a:t> to Intel’s IA-64 by AMD</a:t>
            </a:r>
          </a:p>
          <a:p>
            <a:pPr lvl="1"/>
            <a:r>
              <a:rPr lang="en-US" dirty="0"/>
              <a:t>Extended the existing x86 architecture to </a:t>
            </a:r>
            <a:r>
              <a:rPr lang="en-US" dirty="0">
                <a:solidFill>
                  <a:schemeClr val="accent4"/>
                </a:solidFill>
              </a:rPr>
              <a:t>preserve backwards compatibility</a:t>
            </a:r>
          </a:p>
          <a:p>
            <a:pPr lvl="1"/>
            <a:r>
              <a:rPr lang="en-US" dirty="0"/>
              <a:t>Intel’s </a:t>
            </a:r>
            <a:r>
              <a:rPr lang="en-US" dirty="0">
                <a:solidFill>
                  <a:schemeClr val="accent4"/>
                </a:solidFill>
              </a:rPr>
              <a:t>IA-64</a:t>
            </a:r>
            <a:r>
              <a:rPr lang="en-US" dirty="0"/>
              <a:t> was a </a:t>
            </a:r>
            <a:r>
              <a:rPr lang="en-US" dirty="0">
                <a:solidFill>
                  <a:schemeClr val="accent4"/>
                </a:solidFill>
              </a:rPr>
              <a:t>completely new architecture</a:t>
            </a:r>
          </a:p>
          <a:p>
            <a:pPr lvl="2"/>
            <a:r>
              <a:rPr lang="en-US" dirty="0"/>
              <a:t>Originally performance on IA-64 for IA-32 code performed poorly (worse than original IA-32 applications)</a:t>
            </a:r>
          </a:p>
          <a:p>
            <a:pPr lvl="2"/>
            <a:r>
              <a:rPr lang="en-US" dirty="0"/>
              <a:t>Software </a:t>
            </a:r>
            <a:r>
              <a:rPr lang="en-US" dirty="0">
                <a:solidFill>
                  <a:schemeClr val="accent4"/>
                </a:solidFill>
              </a:rPr>
              <a:t>emulator</a:t>
            </a:r>
            <a:r>
              <a:rPr lang="en-US" dirty="0"/>
              <a:t> was created to establish better </a:t>
            </a:r>
            <a:r>
              <a:rPr lang="en-US" dirty="0">
                <a:solidFill>
                  <a:schemeClr val="accent4"/>
                </a:solidFill>
              </a:rPr>
              <a:t>performance</a:t>
            </a:r>
          </a:p>
          <a:p>
            <a:pPr lvl="2"/>
            <a:r>
              <a:rPr lang="en-US" dirty="0"/>
              <a:t>Processors that support this architecture will cease production on July 29, 2021</a:t>
            </a:r>
          </a:p>
          <a:p>
            <a:r>
              <a:rPr lang="en-US" dirty="0"/>
              <a:t>Later renamed to </a:t>
            </a:r>
            <a:r>
              <a:rPr lang="en-US" dirty="0">
                <a:solidFill>
                  <a:schemeClr val="accent1"/>
                </a:solidFill>
              </a:rPr>
              <a:t>x86-64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F12D3-E052-4E7A-94E3-54FD7694FE3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62A36-C887-419E-8D0E-F5A63008454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15E90-252E-49F7-9471-821D8C58A0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C87EF569-2D9F-45B9-AE30-A436BE3BCE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2097" y="2445594"/>
            <a:ext cx="1787504" cy="178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559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D497A-7E77-4DD4-8D12-B8F60BB45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x86-64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1D1A43-7E00-4ECE-B76F-10DC82757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478024"/>
            <a:ext cx="6794312" cy="3694176"/>
          </a:xfrm>
        </p:spPr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chemeClr val="accent4"/>
                </a:solidFill>
              </a:rPr>
              <a:t>Expands</a:t>
            </a:r>
            <a:r>
              <a:rPr lang="en-US" dirty="0"/>
              <a:t> general-purpose </a:t>
            </a:r>
            <a:r>
              <a:rPr lang="en-US" dirty="0">
                <a:solidFill>
                  <a:schemeClr val="accent4"/>
                </a:solidFill>
              </a:rPr>
              <a:t>registers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32-bits to 64-bits </a:t>
            </a:r>
          </a:p>
          <a:p>
            <a:pPr lvl="1"/>
            <a:r>
              <a:rPr lang="en-US" dirty="0"/>
              <a:t>8 registers to 16</a:t>
            </a:r>
          </a:p>
          <a:p>
            <a:r>
              <a:rPr lang="en-US" dirty="0"/>
              <a:t>Full </a:t>
            </a:r>
            <a:r>
              <a:rPr lang="en-US" dirty="0">
                <a:solidFill>
                  <a:schemeClr val="accent4"/>
                </a:solidFill>
              </a:rPr>
              <a:t>backwards compatibility </a:t>
            </a:r>
            <a:r>
              <a:rPr lang="en-US" dirty="0"/>
              <a:t>with 32-bit compiled code</a:t>
            </a:r>
          </a:p>
          <a:p>
            <a:r>
              <a:rPr lang="en-US" dirty="0"/>
              <a:t>64-bit max theoretical address space</a:t>
            </a:r>
          </a:p>
          <a:p>
            <a:pPr lvl="1"/>
            <a:r>
              <a:rPr lang="en-US" dirty="0"/>
              <a:t>As of right now supports 2</a:t>
            </a:r>
            <a:r>
              <a:rPr lang="en-US" baseline="30000" dirty="0"/>
              <a:t>48</a:t>
            </a:r>
            <a:r>
              <a:rPr lang="en-US" dirty="0"/>
              <a:t> bytes (</a:t>
            </a:r>
            <a:r>
              <a:rPr lang="en-US" dirty="0">
                <a:solidFill>
                  <a:schemeClr val="accent4"/>
                </a:solidFill>
              </a:rPr>
              <a:t>256 TiB</a:t>
            </a:r>
            <a:r>
              <a:rPr lang="en-US" dirty="0"/>
              <a:t>) of RAM</a:t>
            </a:r>
          </a:p>
          <a:p>
            <a:pPr lvl="2"/>
            <a:r>
              <a:rPr lang="en-US" dirty="0"/>
              <a:t>Can be extended to 2</a:t>
            </a:r>
            <a:r>
              <a:rPr lang="en-US" baseline="30000" dirty="0"/>
              <a:t>52</a:t>
            </a:r>
            <a:r>
              <a:rPr lang="en-US" dirty="0"/>
              <a:t> and in theory could be extended to 2</a:t>
            </a:r>
            <a:r>
              <a:rPr lang="en-US" baseline="30000" dirty="0"/>
              <a:t>64</a:t>
            </a:r>
            <a:r>
              <a:rPr lang="en-US" dirty="0"/>
              <a:t> (16 EiB)</a:t>
            </a:r>
          </a:p>
          <a:p>
            <a:r>
              <a:rPr lang="en-US" dirty="0">
                <a:solidFill>
                  <a:schemeClr val="accent1"/>
                </a:solidFill>
              </a:rPr>
              <a:t>No-Execute bit</a:t>
            </a:r>
          </a:p>
          <a:p>
            <a:pPr lvl="1"/>
            <a:r>
              <a:rPr lang="en-US" dirty="0"/>
              <a:t>Allows the OS to specify which pages of address space can contain executable code and which cannot</a:t>
            </a:r>
          </a:p>
          <a:p>
            <a:pPr lvl="1"/>
            <a:r>
              <a:rPr lang="en-US" dirty="0"/>
              <a:t>We will come back to this during binary exploitation</a:t>
            </a:r>
          </a:p>
          <a:p>
            <a:r>
              <a:rPr lang="en-US" dirty="0"/>
              <a:t>Compilers start using </a:t>
            </a:r>
            <a:r>
              <a:rPr lang="en-US" dirty="0">
                <a:solidFill>
                  <a:schemeClr val="accent4"/>
                </a:solidFill>
              </a:rPr>
              <a:t>different</a:t>
            </a:r>
            <a:r>
              <a:rPr lang="en-US" dirty="0"/>
              <a:t> calling conventions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3B90D-0B3D-493F-BC1B-4FA7F07C4D6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9C604-D676-4F1E-96BC-14D5562249E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943539-7BD3-4C88-80E7-74CF37CDC1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6D430E3-68C6-421E-8FAD-2AA9913B88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373" y="2539729"/>
            <a:ext cx="3377445" cy="3385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359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35EB-9CF6-42E4-820E-B107503C2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V AMD64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2BEE2-52F5-4D83-BBDB-4CE42CB79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478024"/>
            <a:ext cx="7126821" cy="3980326"/>
          </a:xfrm>
        </p:spPr>
        <p:txBody>
          <a:bodyPr>
            <a:normAutofit fontScale="92500" lnSpcReduction="10000"/>
          </a:bodyPr>
          <a:lstStyle/>
          <a:p>
            <a:r>
              <a:rPr lang="en-US" sz="1400" dirty="0"/>
              <a:t>Solaris, Linux, FreeBSD, macOS</a:t>
            </a:r>
          </a:p>
          <a:p>
            <a:r>
              <a:rPr lang="en-US" sz="1400" dirty="0"/>
              <a:t>First </a:t>
            </a:r>
            <a:r>
              <a:rPr lang="en-US" sz="1400" dirty="0">
                <a:solidFill>
                  <a:schemeClr val="accent4"/>
                </a:solidFill>
              </a:rPr>
              <a:t>six</a:t>
            </a:r>
            <a:r>
              <a:rPr lang="en-US" sz="1400" dirty="0"/>
              <a:t> arguments are passed via </a:t>
            </a:r>
            <a:r>
              <a:rPr lang="en-US" sz="1400" dirty="0">
                <a:solidFill>
                  <a:schemeClr val="accent4"/>
                </a:solidFill>
              </a:rPr>
              <a:t>registers</a:t>
            </a:r>
            <a:r>
              <a:rPr lang="en-US" sz="1400" dirty="0"/>
              <a:t>:</a:t>
            </a:r>
          </a:p>
          <a:p>
            <a:r>
              <a:rPr lang="en-US" sz="1400" dirty="0"/>
              <a:t>Integer, struct, pointer arguments: </a:t>
            </a:r>
            <a:r>
              <a:rPr lang="en-US" sz="1400" dirty="0">
                <a:solidFill>
                  <a:schemeClr val="accent1"/>
                </a:solidFill>
              </a:rPr>
              <a:t>RDI, RSI, RDX, RCX, R8, R9</a:t>
            </a:r>
          </a:p>
          <a:p>
            <a:r>
              <a:rPr lang="en-US" sz="1400" dirty="0"/>
              <a:t>Floating Point  Arguments: </a:t>
            </a:r>
            <a:r>
              <a:rPr lang="en-US" sz="1400" dirty="0">
                <a:solidFill>
                  <a:schemeClr val="accent1"/>
                </a:solidFill>
              </a:rPr>
              <a:t>XMM0, XMM1, XMM2, XMM3, XMM4, XMM5, XMM6, XMM7</a:t>
            </a:r>
          </a:p>
          <a:p>
            <a:r>
              <a:rPr lang="en-US" sz="1400" dirty="0"/>
              <a:t>Additional arguments passed via the </a:t>
            </a:r>
            <a:r>
              <a:rPr lang="en-US" sz="1400" dirty="0">
                <a:solidFill>
                  <a:schemeClr val="accent4"/>
                </a:solidFill>
              </a:rPr>
              <a:t>stack</a:t>
            </a:r>
          </a:p>
          <a:p>
            <a:r>
              <a:rPr lang="en-US" sz="1400" dirty="0"/>
              <a:t>Returns</a:t>
            </a:r>
          </a:p>
          <a:p>
            <a:pPr lvl="1"/>
            <a:r>
              <a:rPr lang="en-US" sz="1200" dirty="0"/>
              <a:t>Integer:  </a:t>
            </a:r>
            <a:r>
              <a:rPr lang="en-US" sz="1200" dirty="0">
                <a:solidFill>
                  <a:schemeClr val="accent1"/>
                </a:solidFill>
              </a:rPr>
              <a:t>RDX:RAX</a:t>
            </a:r>
          </a:p>
          <a:p>
            <a:pPr lvl="1"/>
            <a:r>
              <a:rPr lang="en-US" sz="1200" dirty="0"/>
              <a:t>Floating Point Arguments: </a:t>
            </a:r>
            <a:r>
              <a:rPr lang="en-US" sz="1200" dirty="0">
                <a:solidFill>
                  <a:schemeClr val="accent1"/>
                </a:solidFill>
              </a:rPr>
              <a:t>XMM1:XMM0</a:t>
            </a:r>
          </a:p>
          <a:p>
            <a:r>
              <a:rPr lang="en-US" sz="1400" dirty="0">
                <a:solidFill>
                  <a:schemeClr val="accent1"/>
                </a:solidFill>
              </a:rPr>
              <a:t>RBX, RSP, RBP, R12- R15</a:t>
            </a:r>
            <a:r>
              <a:rPr lang="en-US" sz="1400" dirty="0">
                <a:solidFill>
                  <a:schemeClr val="tx1"/>
                </a:solidFill>
              </a:rPr>
              <a:t> need to be backed up by the </a:t>
            </a:r>
            <a:r>
              <a:rPr lang="en-US" sz="1400" dirty="0">
                <a:solidFill>
                  <a:schemeClr val="accent4"/>
                </a:solidFill>
              </a:rPr>
              <a:t>callee </a:t>
            </a:r>
            <a:r>
              <a:rPr lang="en-US" sz="1400" dirty="0">
                <a:solidFill>
                  <a:schemeClr val="tx1"/>
                </a:solidFill>
              </a:rPr>
              <a:t>(</a:t>
            </a:r>
            <a:r>
              <a:rPr lang="en-US" sz="1400" dirty="0">
                <a:solidFill>
                  <a:schemeClr val="accent4"/>
                </a:solidFill>
              </a:rPr>
              <a:t>non-volatile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en-US" sz="1200" dirty="0">
                <a:solidFill>
                  <a:schemeClr val="tx1"/>
                </a:solidFill>
              </a:rPr>
              <a:t>The </a:t>
            </a:r>
            <a:r>
              <a:rPr lang="en-US" sz="1200" dirty="0">
                <a:solidFill>
                  <a:schemeClr val="accent4"/>
                </a:solidFill>
              </a:rPr>
              <a:t>caller</a:t>
            </a:r>
            <a:r>
              <a:rPr lang="en-US" sz="1200" dirty="0">
                <a:solidFill>
                  <a:schemeClr val="tx1"/>
                </a:solidFill>
              </a:rPr>
              <a:t> is expected to </a:t>
            </a:r>
            <a:r>
              <a:rPr lang="en-US" sz="1200" dirty="0">
                <a:solidFill>
                  <a:schemeClr val="accent4"/>
                </a:solidFill>
              </a:rPr>
              <a:t>back up </a:t>
            </a:r>
            <a:r>
              <a:rPr lang="en-US" sz="1200" dirty="0">
                <a:solidFill>
                  <a:schemeClr val="tx1"/>
                </a:solidFill>
              </a:rPr>
              <a:t>all </a:t>
            </a:r>
            <a:r>
              <a:rPr lang="en-US" sz="1200" dirty="0">
                <a:solidFill>
                  <a:schemeClr val="accent4"/>
                </a:solidFill>
              </a:rPr>
              <a:t>other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solidFill>
                  <a:schemeClr val="accent4"/>
                </a:solidFill>
              </a:rPr>
              <a:t>registers</a:t>
            </a:r>
            <a:r>
              <a:rPr lang="en-US" sz="1200" dirty="0">
                <a:solidFill>
                  <a:schemeClr val="tx1"/>
                </a:solidFill>
              </a:rPr>
              <a:t> if the values should be retained (</a:t>
            </a:r>
            <a:r>
              <a:rPr lang="en-US" sz="1200" dirty="0">
                <a:solidFill>
                  <a:schemeClr val="accent4"/>
                </a:solidFill>
              </a:rPr>
              <a:t>volatile</a:t>
            </a:r>
            <a:r>
              <a:rPr lang="en-US" sz="1200" dirty="0">
                <a:solidFill>
                  <a:schemeClr val="tx1"/>
                </a:solidFill>
              </a:rPr>
              <a:t>)</a:t>
            </a:r>
          </a:p>
          <a:p>
            <a:r>
              <a:rPr lang="en-US" sz="1400" dirty="0">
                <a:solidFill>
                  <a:schemeClr val="tx1"/>
                </a:solidFill>
              </a:rPr>
              <a:t>Leaf-node functions (functions that do not call other functions)</a:t>
            </a:r>
          </a:p>
          <a:p>
            <a:pPr lvl="1"/>
            <a:r>
              <a:rPr lang="en-US" sz="1200" dirty="0">
                <a:solidFill>
                  <a:schemeClr val="tx1"/>
                </a:solidFill>
              </a:rPr>
              <a:t>Have a 128-byte space beneath the stack pointer called the red zone</a:t>
            </a:r>
          </a:p>
          <a:p>
            <a:pPr lvl="1"/>
            <a:r>
              <a:rPr lang="en-US" sz="1200" dirty="0">
                <a:solidFill>
                  <a:schemeClr val="tx1"/>
                </a:solidFill>
              </a:rPr>
              <a:t>It can be safely assumed that the compiler has free reign over this entire space without it being clobbered</a:t>
            </a:r>
          </a:p>
          <a:p>
            <a:endParaRPr lang="en-US" sz="1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B2674-B35F-4436-9AE8-DB5AFF14716F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A85D1-D0C9-4218-8316-E46E1624AF8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dirty="0"/>
              <a:t>AUEHC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5CDC0-B6AB-43D3-8F3A-C019B8B3B2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  <p:pic>
        <p:nvPicPr>
          <p:cNvPr id="10" name="Picture 9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0BCE2E8D-F38D-495D-9078-62448741C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833" y="3302973"/>
            <a:ext cx="3056526" cy="233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15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81A12-B121-4B71-9DCB-DD10C9F83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x64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FBA3F-6289-4CA4-A4C2-FE49F0C08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7" y="2478024"/>
            <a:ext cx="10068248" cy="383133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2200" dirty="0"/>
              <a:t>First </a:t>
            </a:r>
            <a:r>
              <a:rPr lang="en-US" sz="2200" dirty="0">
                <a:solidFill>
                  <a:schemeClr val="accent4"/>
                </a:solidFill>
              </a:rPr>
              <a:t>four</a:t>
            </a:r>
            <a:r>
              <a:rPr lang="en-US" sz="2200" dirty="0"/>
              <a:t> arguments passed via </a:t>
            </a:r>
            <a:r>
              <a:rPr lang="en-US" sz="2200" dirty="0">
                <a:solidFill>
                  <a:schemeClr val="accent4"/>
                </a:solidFill>
              </a:rPr>
              <a:t>registers</a:t>
            </a:r>
            <a:r>
              <a:rPr lang="en-US" sz="2200" dirty="0"/>
              <a:t>: </a:t>
            </a:r>
          </a:p>
          <a:p>
            <a:pPr marL="457200" lvl="1">
              <a:lnSpc>
                <a:spcPct val="100000"/>
              </a:lnSpc>
              <a:spcBef>
                <a:spcPts val="1000"/>
              </a:spcBef>
            </a:pPr>
            <a:r>
              <a:rPr lang="en-US" sz="2200" dirty="0"/>
              <a:t>Integer, struct, pointer arguments: </a:t>
            </a:r>
            <a:r>
              <a:rPr lang="en-US" sz="2200" dirty="0">
                <a:solidFill>
                  <a:schemeClr val="accent1"/>
                </a:solidFill>
              </a:rPr>
              <a:t>RCX, RDX, R8, R9</a:t>
            </a:r>
          </a:p>
          <a:p>
            <a:pPr marL="457200" lvl="1">
              <a:lnSpc>
                <a:spcPct val="100000"/>
              </a:lnSpc>
              <a:spcBef>
                <a:spcPts val="1000"/>
              </a:spcBef>
            </a:pPr>
            <a:r>
              <a:rPr lang="en-US" sz="2200" dirty="0"/>
              <a:t>Floating Point Arguments: </a:t>
            </a:r>
            <a:r>
              <a:rPr lang="en-US" sz="2200" dirty="0">
                <a:solidFill>
                  <a:schemeClr val="accent1"/>
                </a:solidFill>
              </a:rPr>
              <a:t>XMM0, XMM1, XMM2, XMM3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Additional arguments are passed via the </a:t>
            </a:r>
            <a:r>
              <a:rPr lang="en-US" sz="2200" dirty="0">
                <a:solidFill>
                  <a:schemeClr val="accent4"/>
                </a:solidFill>
              </a:rPr>
              <a:t>stack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Returns</a:t>
            </a:r>
          </a:p>
          <a:p>
            <a:pPr marL="914400" lvl="2">
              <a:lnSpc>
                <a:spcPct val="100000"/>
              </a:lnSpc>
              <a:spcBef>
                <a:spcPts val="1000"/>
              </a:spcBef>
            </a:pPr>
            <a:r>
              <a:rPr lang="en-US" sz="1800" dirty="0"/>
              <a:t>Integer: </a:t>
            </a:r>
            <a:r>
              <a:rPr lang="en-US" sz="1800" dirty="0">
                <a:solidFill>
                  <a:schemeClr val="accent1"/>
                </a:solidFill>
              </a:rPr>
              <a:t>RAX</a:t>
            </a:r>
          </a:p>
          <a:p>
            <a:pPr marL="914400" lvl="2">
              <a:lnSpc>
                <a:spcPct val="100000"/>
              </a:lnSpc>
              <a:spcBef>
                <a:spcPts val="1000"/>
              </a:spcBef>
            </a:pPr>
            <a:r>
              <a:rPr lang="en-US" sz="1800" dirty="0"/>
              <a:t>Floating Point: </a:t>
            </a:r>
            <a:r>
              <a:rPr lang="en-US" sz="1800" dirty="0">
                <a:solidFill>
                  <a:schemeClr val="accent1"/>
                </a:solidFill>
              </a:rPr>
              <a:t>XMM0</a:t>
            </a:r>
          </a:p>
          <a:p>
            <a:pPr marL="457200" lvl="1">
              <a:lnSpc>
                <a:spcPct val="100000"/>
              </a:lnSpc>
              <a:spcBef>
                <a:spcPts val="1000"/>
              </a:spcBef>
            </a:pPr>
            <a:r>
              <a:rPr lang="en-US" sz="2200" dirty="0">
                <a:solidFill>
                  <a:schemeClr val="accent1"/>
                </a:solidFill>
              </a:rPr>
              <a:t>RAX, RCX, RDX, R8-R11 </a:t>
            </a:r>
            <a:r>
              <a:rPr lang="en-US" sz="2200" dirty="0">
                <a:solidFill>
                  <a:schemeClr val="tx1"/>
                </a:solidFill>
              </a:rPr>
              <a:t>are considered </a:t>
            </a:r>
            <a:r>
              <a:rPr lang="en-US" sz="2200" dirty="0">
                <a:solidFill>
                  <a:schemeClr val="accent1"/>
                </a:solidFill>
              </a:rPr>
              <a:t>volatile</a:t>
            </a:r>
            <a:r>
              <a:rPr lang="en-US" sz="2200" dirty="0">
                <a:solidFill>
                  <a:schemeClr val="tx1"/>
                </a:solidFill>
              </a:rPr>
              <a:t> (</a:t>
            </a:r>
            <a:r>
              <a:rPr lang="en-US" sz="2200" dirty="0">
                <a:solidFill>
                  <a:schemeClr val="accent4"/>
                </a:solidFill>
              </a:rPr>
              <a:t>caller-saved</a:t>
            </a:r>
            <a:r>
              <a:rPr lang="en-US" sz="2200" dirty="0">
                <a:solidFill>
                  <a:schemeClr val="tx1"/>
                </a:solidFill>
              </a:rPr>
              <a:t>)</a:t>
            </a:r>
          </a:p>
          <a:p>
            <a:pPr marL="457200" lvl="1">
              <a:lnSpc>
                <a:spcPct val="100000"/>
              </a:lnSpc>
              <a:spcBef>
                <a:spcPts val="1000"/>
              </a:spcBef>
            </a:pPr>
            <a:r>
              <a:rPr lang="en-US" sz="2200" dirty="0">
                <a:solidFill>
                  <a:schemeClr val="accent1"/>
                </a:solidFill>
              </a:rPr>
              <a:t>RBX, RBP, RDI, RSI, RSP, R12-R15 </a:t>
            </a:r>
            <a:r>
              <a:rPr lang="en-US" sz="2200" dirty="0">
                <a:solidFill>
                  <a:schemeClr val="tx1"/>
                </a:solidFill>
              </a:rPr>
              <a:t>are considered </a:t>
            </a:r>
            <a:r>
              <a:rPr lang="en-US" sz="2200" dirty="0">
                <a:solidFill>
                  <a:schemeClr val="accent1"/>
                </a:solidFill>
              </a:rPr>
              <a:t>non-volatile</a:t>
            </a:r>
            <a:r>
              <a:rPr lang="en-US" sz="2200" dirty="0">
                <a:solidFill>
                  <a:schemeClr val="tx1"/>
                </a:solidFill>
              </a:rPr>
              <a:t> (</a:t>
            </a:r>
            <a:r>
              <a:rPr lang="en-US" sz="2200" dirty="0">
                <a:solidFill>
                  <a:schemeClr val="accent4"/>
                </a:solidFill>
              </a:rPr>
              <a:t>callee-saved</a:t>
            </a:r>
            <a:r>
              <a:rPr lang="en-US" sz="2200" dirty="0">
                <a:solidFill>
                  <a:schemeClr val="tx1"/>
                </a:solidFill>
              </a:rPr>
              <a:t>)</a:t>
            </a:r>
          </a:p>
          <a:p>
            <a:pPr marL="457200" lvl="1">
              <a:lnSpc>
                <a:spcPct val="100000"/>
              </a:lnSpc>
              <a:spcBef>
                <a:spcPts val="1000"/>
              </a:spcBef>
            </a:pPr>
            <a:r>
              <a:rPr lang="en-US" sz="2200" dirty="0">
                <a:solidFill>
                  <a:schemeClr val="accent4"/>
                </a:solidFill>
              </a:rPr>
              <a:t>No</a:t>
            </a:r>
            <a:r>
              <a:rPr lang="en-US" sz="2200" dirty="0">
                <a:solidFill>
                  <a:schemeClr val="tx1"/>
                </a:solidFill>
              </a:rPr>
              <a:t> Red Zone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36851-432E-4F98-8624-FC2F8501418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46660-EE59-4378-BC4A-074C61024B9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C671F-052D-4B62-9871-01DD2F70FD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287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0435D-F9E1-4024-A3CA-3D69A9BB6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Executable and Linkable Format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C81625-CF4F-4B5F-8518-F6316105B449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D96A91A-7995-4790-9761-F7B8686B1187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D84931-0E97-42DD-B280-825DF0E3590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13B3D1-A71A-470D-B572-F1B221AE7D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317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73863-E6E3-4C53-B422-B1FBC9B7E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C99A5-861F-49B0-BF2A-032AE553F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 format for executable files, object code and shared libraries</a:t>
            </a:r>
          </a:p>
          <a:p>
            <a:r>
              <a:rPr lang="en-US" dirty="0"/>
              <a:t>Published for </a:t>
            </a:r>
            <a:r>
              <a:rPr lang="en-US" dirty="0">
                <a:solidFill>
                  <a:schemeClr val="accent4"/>
                </a:solidFill>
              </a:rPr>
              <a:t>System V</a:t>
            </a:r>
          </a:p>
          <a:p>
            <a:pPr lvl="1"/>
            <a:r>
              <a:rPr lang="en-US" dirty="0"/>
              <a:t>Quickly accepted as the </a:t>
            </a:r>
            <a:r>
              <a:rPr lang="en-US" dirty="0">
                <a:solidFill>
                  <a:schemeClr val="accent4"/>
                </a:solidFill>
              </a:rPr>
              <a:t>standard binary file format </a:t>
            </a:r>
            <a:r>
              <a:rPr lang="en-US" dirty="0"/>
              <a:t>for </a:t>
            </a:r>
            <a:r>
              <a:rPr lang="en-US" dirty="0">
                <a:solidFill>
                  <a:schemeClr val="accent4"/>
                </a:solidFill>
              </a:rPr>
              <a:t>Unix</a:t>
            </a:r>
            <a:r>
              <a:rPr lang="en-US" dirty="0"/>
              <a:t> and </a:t>
            </a:r>
            <a:r>
              <a:rPr lang="en-US" dirty="0">
                <a:solidFill>
                  <a:schemeClr val="accent4"/>
                </a:solidFill>
              </a:rPr>
              <a:t>Unix-like</a:t>
            </a:r>
            <a:r>
              <a:rPr lang="en-US" dirty="0"/>
              <a:t> systems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573C0-A402-4541-94DE-6119A6C94F8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F8BEC-8F03-4F75-B941-98E7450E29E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E7589-CA21-451A-9CFF-00489CE4BB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04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C3901-BD6F-4A6E-B5F8-A0CAD4DB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FC9B99-1446-4548-82BF-37B1D2E5E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478024"/>
            <a:ext cx="6186843" cy="3694176"/>
          </a:xfrm>
        </p:spPr>
        <p:txBody>
          <a:bodyPr>
            <a:normAutofit fontScale="47500" lnSpcReduction="2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File Header</a:t>
            </a:r>
          </a:p>
          <a:p>
            <a:pPr lvl="1"/>
            <a:r>
              <a:rPr lang="en-US" dirty="0"/>
              <a:t>Defines </a:t>
            </a:r>
            <a:r>
              <a:rPr lang="en-US" dirty="0">
                <a:solidFill>
                  <a:schemeClr val="accent4"/>
                </a:solidFill>
              </a:rPr>
              <a:t>metadata</a:t>
            </a:r>
            <a:r>
              <a:rPr lang="en-US" dirty="0"/>
              <a:t> about the program</a:t>
            </a:r>
          </a:p>
          <a:p>
            <a:r>
              <a:rPr lang="en-US" dirty="0">
                <a:solidFill>
                  <a:schemeClr val="accent1"/>
                </a:solidFill>
              </a:rPr>
              <a:t>Program Header </a:t>
            </a:r>
            <a:r>
              <a:rPr lang="en-US" dirty="0"/>
              <a:t>(or Segments)</a:t>
            </a:r>
          </a:p>
          <a:p>
            <a:pPr lvl="1"/>
            <a:r>
              <a:rPr lang="en-US" dirty="0"/>
              <a:t>Tells the system how to create the </a:t>
            </a:r>
            <a:r>
              <a:rPr lang="en-US" dirty="0">
                <a:solidFill>
                  <a:schemeClr val="accent4"/>
                </a:solidFill>
              </a:rPr>
              <a:t>process</a:t>
            </a:r>
          </a:p>
          <a:p>
            <a:pPr lvl="1"/>
            <a:r>
              <a:rPr lang="en-US" dirty="0"/>
              <a:t>ELF contains </a:t>
            </a:r>
            <a:r>
              <a:rPr lang="en-US" dirty="0">
                <a:solidFill>
                  <a:schemeClr val="accent4"/>
                </a:solidFill>
              </a:rPr>
              <a:t>0 or more </a:t>
            </a:r>
            <a:r>
              <a:rPr lang="en-US" dirty="0"/>
              <a:t>segments</a:t>
            </a:r>
          </a:p>
          <a:p>
            <a:pPr lvl="1"/>
            <a:r>
              <a:rPr lang="en-US" dirty="0"/>
              <a:t>A segment consist of 0 or more </a:t>
            </a:r>
            <a:r>
              <a:rPr lang="en-US" dirty="0">
                <a:solidFill>
                  <a:schemeClr val="accent4"/>
                </a:solidFill>
              </a:rPr>
              <a:t>sections</a:t>
            </a:r>
          </a:p>
          <a:p>
            <a:r>
              <a:rPr lang="en-US" dirty="0">
                <a:solidFill>
                  <a:schemeClr val="accent1"/>
                </a:solidFill>
              </a:rPr>
              <a:t>Section Header Table</a:t>
            </a:r>
          </a:p>
          <a:p>
            <a:pPr lvl="1"/>
            <a:r>
              <a:rPr lang="en-US" dirty="0"/>
              <a:t>Entries contain metadata about a given section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Optional</a:t>
            </a:r>
            <a:r>
              <a:rPr lang="en-US" dirty="0"/>
              <a:t> on executable, used for linking and relocation</a:t>
            </a:r>
          </a:p>
          <a:p>
            <a:r>
              <a:rPr lang="en-US" dirty="0">
                <a:solidFill>
                  <a:schemeClr val="accent1"/>
                </a:solidFill>
              </a:rPr>
              <a:t>Sections</a:t>
            </a:r>
          </a:p>
          <a:p>
            <a:pPr lvl="1"/>
            <a:r>
              <a:rPr lang="en-US" dirty="0"/>
              <a:t>ELF contains </a:t>
            </a:r>
            <a:r>
              <a:rPr lang="en-US" dirty="0">
                <a:solidFill>
                  <a:schemeClr val="accent4"/>
                </a:solidFill>
              </a:rPr>
              <a:t>0 or more </a:t>
            </a:r>
            <a:r>
              <a:rPr lang="en-US" dirty="0"/>
              <a:t>sections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.text</a:t>
            </a:r>
            <a:r>
              <a:rPr lang="en-US" dirty="0"/>
              <a:t>: executable code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.data</a:t>
            </a:r>
            <a:r>
              <a:rPr lang="en-US" dirty="0"/>
              <a:t>: initialized read/write data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 err="1">
                <a:solidFill>
                  <a:schemeClr val="accent1"/>
                </a:solidFill>
              </a:rPr>
              <a:t>rodata</a:t>
            </a:r>
            <a:r>
              <a:rPr lang="en-US" dirty="0"/>
              <a:t>: read only data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 err="1">
                <a:solidFill>
                  <a:schemeClr val="accent1"/>
                </a:solidFill>
              </a:rPr>
              <a:t>bss</a:t>
            </a:r>
            <a:r>
              <a:rPr lang="en-US" dirty="0"/>
              <a:t>: uninitialized read/write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CE123-47E7-4171-9859-0B9F8E74064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6679DED-3B46-4325-9CCD-2BECB403B145}" type="datetime1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112E0-5FB1-40F0-AB91-FAC87FA83DA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AUEHC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77B4FD-9E77-4F5B-A72B-3F71E1BCBB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54118F94-49BD-4FF3-8498-1652DE713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204" y="2536277"/>
            <a:ext cx="3227783" cy="357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23466"/>
      </p:ext>
    </p:extLst>
  </p:cSld>
  <p:clrMapOvr>
    <a:masterClrMapping/>
  </p:clrMapOvr>
</p:sld>
</file>

<file path=ppt/theme/theme1.xml><?xml version="1.0" encoding="utf-8"?>
<a:theme xmlns:a="http://schemas.openxmlformats.org/drawingml/2006/main" name="snow">
  <a:themeElements>
    <a:clrScheme name="AnalogousFromDarkSeed_2SEEDS">
      <a:dk1>
        <a:srgbClr val="000000"/>
      </a:dk1>
      <a:lt1>
        <a:srgbClr val="FFFFFF"/>
      </a:lt1>
      <a:dk2>
        <a:srgbClr val="243341"/>
      </a:dk2>
      <a:lt2>
        <a:srgbClr val="E8E7E2"/>
      </a:lt2>
      <a:accent1>
        <a:srgbClr val="3758C4"/>
      </a:accent1>
      <a:accent2>
        <a:srgbClr val="3D9ED2"/>
      </a:accent2>
      <a:accent3>
        <a:srgbClr val="6146D4"/>
      </a:accent3>
      <a:accent4>
        <a:srgbClr val="C12CA8"/>
      </a:accent4>
      <a:accent5>
        <a:srgbClr val="D23D7C"/>
      </a:accent5>
      <a:accent6>
        <a:srgbClr val="C12C2C"/>
      </a:accent6>
      <a:hlink>
        <a:srgbClr val="C44EA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now" id="{5A36DFE0-2674-4F17-92D3-6B53CD68451B}" vid="{DFA88182-C019-47CD-8642-C7896C6CE64D}"/>
    </a:ext>
  </a:extLst>
</a:theme>
</file>

<file path=ppt/theme/theme2.xml><?xml version="1.0" encoding="utf-8"?>
<a:theme xmlns:a="http://schemas.openxmlformats.org/drawingml/2006/main" name="Default">
  <a:themeElements>
    <a:clrScheme name="AnalogousFromDarkSeed_2SEEDS">
      <a:dk1>
        <a:srgbClr val="000000"/>
      </a:dk1>
      <a:lt1>
        <a:srgbClr val="FFFFFF"/>
      </a:lt1>
      <a:dk2>
        <a:srgbClr val="243341"/>
      </a:dk2>
      <a:lt2>
        <a:srgbClr val="E8E7E2"/>
      </a:lt2>
      <a:accent1>
        <a:srgbClr val="3758C4"/>
      </a:accent1>
      <a:accent2>
        <a:srgbClr val="3D9ED2"/>
      </a:accent2>
      <a:accent3>
        <a:srgbClr val="6146D4"/>
      </a:accent3>
      <a:accent4>
        <a:srgbClr val="C12CA8"/>
      </a:accent4>
      <a:accent5>
        <a:srgbClr val="D23D7C"/>
      </a:accent5>
      <a:accent6>
        <a:srgbClr val="C12C2C"/>
      </a:accent6>
      <a:hlink>
        <a:srgbClr val="C44EA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snow</Template>
  <TotalTime>801</TotalTime>
  <Words>635</Words>
  <Application>Microsoft Office PowerPoint</Application>
  <PresentationFormat>Widescreen</PresentationFormat>
  <Paragraphs>109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</vt:lpstr>
      <vt:lpstr>Calibri</vt:lpstr>
      <vt:lpstr>snow</vt:lpstr>
      <vt:lpstr>Default</vt:lpstr>
      <vt:lpstr>x86-64 Assembly and ELF</vt:lpstr>
      <vt:lpstr>x86-64 Assembly</vt:lpstr>
      <vt:lpstr>History</vt:lpstr>
      <vt:lpstr>x86-64 Features</vt:lpstr>
      <vt:lpstr>System V AMD64</vt:lpstr>
      <vt:lpstr>Microsoft x64</vt:lpstr>
      <vt:lpstr>Executable and Linkable Format</vt:lpstr>
      <vt:lpstr>Background</vt:lpstr>
      <vt:lpstr>Layout</vt:lpstr>
      <vt:lpstr>Sections vs Segments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Binary</dc:title>
  <dc:creator>Jordan Sosnowski</dc:creator>
  <cp:lastModifiedBy>Jordan Sosnowski</cp:lastModifiedBy>
  <cp:revision>129</cp:revision>
  <dcterms:created xsi:type="dcterms:W3CDTF">2021-02-14T21:30:55Z</dcterms:created>
  <dcterms:modified xsi:type="dcterms:W3CDTF">2021-03-16T23:03:21Z</dcterms:modified>
</cp:coreProperties>
</file>

<file path=docProps/thumbnail.jpeg>
</file>